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34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61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554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espyl/DS-Capstone/blob/7421366c22299b70269eae934094277f0dc2b2ac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espyl/DS-Capstone/blob/6f42b97ef8a3c472788f665b2d8267829595fa38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espyl/DS-Capstone/blob/376163c00f720972569d96aba1270f85007471fe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espyl/DS-Capstone/blob/e923baded9c03a975cb864c7cf52f3f53fbe3edc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espyl/DS-Capstone/blob/610f1575b3f75504d0143a45bf659ead94ebbdea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espyl/DS-Capstone/blob/5046eb4bb0d0c3d2f75dbcf2127b0d7048823072/SpaceX_Machine%20Learning%20Prediction_Part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espyl/DS-Capstone/blob/cc2313232985881bbf29afc5069e3cf9b49c2c4d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espyl/DS-Capstone/blob/cc2313232985881bbf29afc5069e3cf9b49c2c4d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327705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Vicente Espinosa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29-07-2022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Abadi" panose="020B0604020104020204" pitchFamily="34" charset="0"/>
              </a:rPr>
              <a:t>Exploratory Data Analysis (EDA) with python to find some patterns in the data and determine what would be the label for training supervised models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9898EA-26C1-7C88-7F60-2851BC2532E3}"/>
              </a:ext>
            </a:extLst>
          </p:cNvPr>
          <p:cNvSpPr txBox="1"/>
          <p:nvPr/>
        </p:nvSpPr>
        <p:spPr>
          <a:xfrm>
            <a:off x="770011" y="3827164"/>
            <a:ext cx="1800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 err="1"/>
              <a:t>Search</a:t>
            </a:r>
            <a:r>
              <a:rPr lang="es-MX" dirty="0"/>
              <a:t> </a:t>
            </a:r>
            <a:r>
              <a:rPr lang="es-MX" dirty="0" err="1"/>
              <a:t>for</a:t>
            </a:r>
            <a:r>
              <a:rPr lang="es-MX" dirty="0"/>
              <a:t> </a:t>
            </a:r>
            <a:r>
              <a:rPr lang="es-MX" dirty="0" err="1"/>
              <a:t>null</a:t>
            </a:r>
            <a:r>
              <a:rPr lang="es-MX" dirty="0"/>
              <a:t> </a:t>
            </a:r>
            <a:r>
              <a:rPr lang="es-MX" dirty="0" err="1"/>
              <a:t>values</a:t>
            </a:r>
            <a:endParaRPr lang="es-CL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13ED1FA-4EDA-5E52-5D7C-6376E159D9F0}"/>
              </a:ext>
            </a:extLst>
          </p:cNvPr>
          <p:cNvSpPr txBox="1"/>
          <p:nvPr/>
        </p:nvSpPr>
        <p:spPr>
          <a:xfrm>
            <a:off x="3716880" y="3688665"/>
            <a:ext cx="1800000" cy="92333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 err="1"/>
              <a:t>Transforming</a:t>
            </a:r>
            <a:r>
              <a:rPr lang="es-MX" dirty="0"/>
              <a:t> </a:t>
            </a:r>
            <a:r>
              <a:rPr lang="es-MX" dirty="0" err="1"/>
              <a:t>values</a:t>
            </a:r>
            <a:r>
              <a:rPr lang="es-MX" dirty="0"/>
              <a:t> </a:t>
            </a:r>
            <a:r>
              <a:rPr lang="es-MX" dirty="0" err="1"/>
              <a:t>into</a:t>
            </a:r>
            <a:r>
              <a:rPr lang="es-MX" dirty="0"/>
              <a:t> </a:t>
            </a:r>
            <a:r>
              <a:rPr lang="es-MX" dirty="0" err="1"/>
              <a:t>workable</a:t>
            </a:r>
            <a:r>
              <a:rPr lang="es-MX" dirty="0"/>
              <a:t> </a:t>
            </a:r>
            <a:r>
              <a:rPr lang="es-MX" dirty="0" err="1"/>
              <a:t>types</a:t>
            </a:r>
            <a:endParaRPr lang="es-CL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2BE455B-E302-18DB-7B65-9D205DF757B4}"/>
              </a:ext>
            </a:extLst>
          </p:cNvPr>
          <p:cNvSpPr txBox="1"/>
          <p:nvPr/>
        </p:nvSpPr>
        <p:spPr>
          <a:xfrm>
            <a:off x="6675120" y="3688665"/>
            <a:ext cx="1800000" cy="92333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 err="1"/>
              <a:t>Counting</a:t>
            </a:r>
            <a:r>
              <a:rPr lang="es-MX" dirty="0"/>
              <a:t> </a:t>
            </a:r>
            <a:r>
              <a:rPr lang="es-MX" dirty="0" err="1"/>
              <a:t>values</a:t>
            </a:r>
            <a:r>
              <a:rPr lang="es-MX" dirty="0"/>
              <a:t> </a:t>
            </a:r>
            <a:r>
              <a:rPr lang="es-MX" dirty="0" err="1"/>
              <a:t>from</a:t>
            </a:r>
            <a:r>
              <a:rPr lang="es-MX" dirty="0"/>
              <a:t> variables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interest</a:t>
            </a:r>
            <a:endParaRPr lang="es-CL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0B8C6F7-DF0E-728B-C962-8A05CDE46016}"/>
              </a:ext>
            </a:extLst>
          </p:cNvPr>
          <p:cNvSpPr txBox="1"/>
          <p:nvPr/>
        </p:nvSpPr>
        <p:spPr>
          <a:xfrm>
            <a:off x="9621989" y="3550165"/>
            <a:ext cx="1800000" cy="120032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Classifying records by landing outcomes</a:t>
            </a:r>
            <a:r>
              <a:rPr lang="es-MX" dirty="0"/>
              <a:t> </a:t>
            </a:r>
            <a:endParaRPr lang="es-CL" dirty="0"/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90599635-7E79-E47A-31BD-09BC72249AD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570011" y="4150330"/>
            <a:ext cx="114686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42D07768-D214-9E89-E9A3-6C3D4B9B093B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5516880" y="4150330"/>
            <a:ext cx="115824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D1F7BBF7-5977-F6FB-917F-B543B6E4D53F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8475120" y="4150330"/>
            <a:ext cx="114686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Mainly scatter plots to see the different relations between the variables of interest.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bar chart to see the relation between success and orbit type.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line plot to analyze the success yearly trend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Determine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Determine total payload mass per client and avg payload mass per booster version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date, booster version, payload mass and type of success and failure records between dates and/or booster version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map has markers, circles, clusters and lines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 shows landing outcome, classified by success (green) and failure (red)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Circles show the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Clusters are made by the markers inside the launch site circles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Lines show distances between a launch site and nearest coastline, railway, highway and city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 contains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Dropdown of the launch sites to select between all or each site, modifying in real time the graphs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showing success failure ratio for selected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Range slider to select payload to limit the range of the payload mass showed in the scatter plot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between payload mass and mission outcome for selected site to analyze possible correlations between payload and mission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379245"/>
            <a:ext cx="9745589" cy="64632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D7221F8-CA63-857E-F6F9-36F455A393D4}"/>
              </a:ext>
            </a:extLst>
          </p:cNvPr>
          <p:cNvSpPr txBox="1"/>
          <p:nvPr/>
        </p:nvSpPr>
        <p:spPr>
          <a:xfrm>
            <a:off x="546491" y="3160925"/>
            <a:ext cx="1800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/>
              <a:t>Loading the dataframe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0D03F4B-BD58-A371-8054-A01BCD6C31CD}"/>
              </a:ext>
            </a:extLst>
          </p:cNvPr>
          <p:cNvSpPr txBox="1"/>
          <p:nvPr/>
        </p:nvSpPr>
        <p:spPr>
          <a:xfrm>
            <a:off x="2871245" y="2883926"/>
            <a:ext cx="1800000" cy="120032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Selecting the independent variables and the dependent one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8F523F5-7F83-C7A8-A8F6-721D75319E61}"/>
              </a:ext>
            </a:extLst>
          </p:cNvPr>
          <p:cNvSpPr txBox="1"/>
          <p:nvPr/>
        </p:nvSpPr>
        <p:spPr>
          <a:xfrm>
            <a:off x="5196000" y="3022426"/>
            <a:ext cx="1800000" cy="92333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Split data into training and testing sets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2FC42BA-042E-99CD-6D07-7771111AB4A9}"/>
              </a:ext>
            </a:extLst>
          </p:cNvPr>
          <p:cNvSpPr txBox="1"/>
          <p:nvPr/>
        </p:nvSpPr>
        <p:spPr>
          <a:xfrm>
            <a:off x="9845509" y="2883926"/>
            <a:ext cx="1800000" cy="120032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Predict and evaluate the models using the test data set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456A3A45-7304-6D71-F301-C0283440813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346491" y="3484091"/>
            <a:ext cx="52475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7C101354-6CBF-27CF-47C9-39BD205FA34A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4671245" y="3484091"/>
            <a:ext cx="5247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6DA8B09F-5069-E4B1-8E17-7BC203045C0D}"/>
              </a:ext>
            </a:extLst>
          </p:cNvPr>
          <p:cNvCxnSpPr>
            <a:cxnSpLocks/>
            <a:stCxn id="8" idx="3"/>
            <a:endCxn id="18" idx="1"/>
          </p:cNvCxnSpPr>
          <p:nvPr/>
        </p:nvCxnSpPr>
        <p:spPr>
          <a:xfrm>
            <a:off x="6996000" y="3484091"/>
            <a:ext cx="5247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DD89A2F-091F-77AF-32FD-5B73CDE64F2D}"/>
              </a:ext>
            </a:extLst>
          </p:cNvPr>
          <p:cNvSpPr txBox="1"/>
          <p:nvPr/>
        </p:nvSpPr>
        <p:spPr>
          <a:xfrm>
            <a:off x="7520755" y="2329929"/>
            <a:ext cx="1800000" cy="2308324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Gridsearch</a:t>
            </a:r>
            <a:r>
              <a:rPr lang="en-US" dirty="0"/>
              <a:t> for best hyperparameters</a:t>
            </a:r>
          </a:p>
          <a:p>
            <a:pPr algn="ctr"/>
            <a:r>
              <a:rPr lang="en-US" dirty="0"/>
              <a:t>for Logistic regression, SVM, Decision tree and  k nearest </a:t>
            </a:r>
            <a:r>
              <a:rPr lang="en-US" dirty="0" err="1"/>
              <a:t>neighbour</a:t>
            </a:r>
            <a:endParaRPr lang="en-US" dirty="0"/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CDF20FB3-F383-094A-1EC8-B85212F2894D}"/>
              </a:ext>
            </a:extLst>
          </p:cNvPr>
          <p:cNvCxnSpPr>
            <a:cxnSpLocks/>
            <a:stCxn id="18" idx="3"/>
            <a:endCxn id="9" idx="1"/>
          </p:cNvCxnSpPr>
          <p:nvPr/>
        </p:nvCxnSpPr>
        <p:spPr>
          <a:xfrm>
            <a:off x="9320755" y="3484091"/>
            <a:ext cx="52475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651000"/>
            <a:ext cx="104206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Relation between Flight Number success (Class 1) per Launch Site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DA862EB-56A5-D93A-77A2-B51E09196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62" y="2535311"/>
            <a:ext cx="10798476" cy="349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265D850-9570-5E03-CDFA-88717D90C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710" y="2565793"/>
            <a:ext cx="10836579" cy="345978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A6BBFC-7CD9-5283-7E51-381327BC4503}"/>
              </a:ext>
            </a:extLst>
          </p:cNvPr>
          <p:cNvSpPr txBox="1">
            <a:spLocks/>
          </p:cNvSpPr>
          <p:nvPr/>
        </p:nvSpPr>
        <p:spPr>
          <a:xfrm>
            <a:off x="770011" y="1651000"/>
            <a:ext cx="10420638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Relation between payload mass success (Class 1) per Launch Site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showing the success rate per orbit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3E4E676-F27B-99C9-0A0A-E7822B4C3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236" y="2219210"/>
            <a:ext cx="4252328" cy="2674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882E12C-158A-2434-A650-F057C6F54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952" y="2497207"/>
            <a:ext cx="10806096" cy="352836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B3DA028-CD6C-F904-9CAB-70EA009B9F83}"/>
              </a:ext>
            </a:extLst>
          </p:cNvPr>
          <p:cNvSpPr txBox="1">
            <a:spLocks/>
          </p:cNvSpPr>
          <p:nvPr/>
        </p:nvSpPr>
        <p:spPr>
          <a:xfrm>
            <a:off x="770011" y="1651000"/>
            <a:ext cx="10420638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Relation between Flight Number success (Class 1) per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31E303A-8EB2-0B0A-151B-EC2CE1F40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97" y="2550552"/>
            <a:ext cx="10707028" cy="347502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4982EFB-2C58-4CDC-2444-F8A51DC3517C}"/>
              </a:ext>
            </a:extLst>
          </p:cNvPr>
          <p:cNvSpPr txBox="1">
            <a:spLocks/>
          </p:cNvSpPr>
          <p:nvPr/>
        </p:nvSpPr>
        <p:spPr>
          <a:xfrm>
            <a:off x="770011" y="1651000"/>
            <a:ext cx="10420638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Relation between Flight Number success (Class 1) per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 showing the general trend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Upward trend since 2013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0B060DE-AA87-B414-CE23-8E690A0AA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499" y="2103005"/>
            <a:ext cx="4176122" cy="265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32599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four launch sites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1B1FA04-80C9-485F-7297-55F062E623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180" r="64602"/>
          <a:stretch/>
        </p:blipFill>
        <p:spPr>
          <a:xfrm>
            <a:off x="7628944" y="2158974"/>
            <a:ext cx="2171655" cy="279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`CCA` alluding to Cabe Canaveral launch site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1CEC1D5-75C0-6C39-2FEA-151464A432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788"/>
          <a:stretch/>
        </p:blipFill>
        <p:spPr>
          <a:xfrm>
            <a:off x="0" y="3134376"/>
            <a:ext cx="12192000" cy="173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carried by boosters from NASA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B628CBC-6A7A-FC4C-0162-C21BDE77D9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903" r="56816"/>
          <a:stretch/>
        </p:blipFill>
        <p:spPr>
          <a:xfrm>
            <a:off x="3661607" y="2982596"/>
            <a:ext cx="4868785" cy="114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mass carried by booster version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862F097-3888-7093-73D6-32150C74BA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345" r="57724"/>
          <a:stretch/>
        </p:blipFill>
        <p:spPr>
          <a:xfrm>
            <a:off x="3648040" y="3079116"/>
            <a:ext cx="4895920" cy="95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 successful landing outcome on ground pad date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44A765E-0168-B796-428B-4CB1E05283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506" r="75423"/>
          <a:stretch/>
        </p:blipFill>
        <p:spPr>
          <a:xfrm>
            <a:off x="5236770" y="2865693"/>
            <a:ext cx="1718459" cy="112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9408CE3-611B-4338-DCEF-F1B4FF532F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018" r="42430"/>
          <a:stretch/>
        </p:blipFill>
        <p:spPr>
          <a:xfrm>
            <a:off x="3459525" y="3020853"/>
            <a:ext cx="5136571" cy="1960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84960"/>
            <a:ext cx="10515600" cy="4440613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Records collected from Falcon 9 landing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Four launch sites on south US which have fast access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 clear relation between payload and other variables, except for flight numbers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High success rate of landing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Models predict with the same </a:t>
            </a: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unknow data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32599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Showing a great number of successes over failures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B608B6D-B126-C644-3C02-62B7B4A8D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7848" y="1702371"/>
            <a:ext cx="3173847" cy="407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32599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Corresponding to B5 version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4F5700C-0BC4-B223-1E21-30F93B33A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1682" y="1544750"/>
            <a:ext cx="2846180" cy="423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 landing outcomes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4ADB7BD-A5CA-1B3E-B7FD-325B7E38C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9385" y="3469145"/>
            <a:ext cx="4673229" cy="10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 outcomes between the date 2010-06-04 and 2017-03-20, in descending order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158CDB-42A9-628F-8525-01978B90A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863" y="3210365"/>
            <a:ext cx="3638273" cy="158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93407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sites located at south states of the US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Launches in California and Florida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Mainly from Florida with 82% of launches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Launching Sites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67197CA-C78C-F4BF-1168-4832AE450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4081" y="1825625"/>
            <a:ext cx="7232844" cy="3196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89075"/>
            <a:ext cx="4752976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Launches from Vandenberg Space Launch Complex, California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Classified by landing outcomes, where success is green and failure red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40% of success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VAFB SLC-4E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26C4EE-66CE-30D6-9B84-4F527D15F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459" y="1489075"/>
            <a:ext cx="57626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90688"/>
            <a:ext cx="5325990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Proximities to Vandenberg Space Launch Complex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Distances shown in the table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VAFB SLC-4E Proximities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CC29391-DB9C-723C-0BB3-5FBA2C336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187" y="4118708"/>
            <a:ext cx="7801626" cy="230850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848213D-97C8-DBE4-BDB6-2609EECCEE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3411" y="1690688"/>
            <a:ext cx="2492665" cy="194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count of all launch sites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Better success ratio from KSC LC39A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Worst success ratio from CCAFS SLC-40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Launches by Site Pie Chart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A59EEDC-0576-E1BC-7BDD-273769E4F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300" y="3726159"/>
            <a:ext cx="9406461" cy="278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Companies are making space travel affordable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has been the most successful, mainly due to cost reductions by recovering phase one stage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objective is to determine each price launch and if phase one will be reused due to a machine learning prediction on public information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Pie chart of the best success ratio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Proving a near 77% successful landing outcomes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Launches from KSC LC-39A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0E0DE8D-C4FD-FC10-C940-C40796154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978" y="3644411"/>
            <a:ext cx="9408043" cy="27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 doesn’t show a clear relation between payload, booster version and success rate.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Outcomes Scatter Plot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0653531-5FBA-2781-30E9-AEF36BFB1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266" y="3547211"/>
            <a:ext cx="8183468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5102470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the models present the same train accuracy, except for the decision tree which is a little bit higher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four models presents the same test accuracy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models will perform the same with the unknow data, except for decision tree which could capture noise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A57DF6E-8FF0-9738-933E-79C926C72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122" y="1510126"/>
            <a:ext cx="5623868" cy="383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645602"/>
            <a:ext cx="5896927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the models show the same confusion matrix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confusion matrix show a good accuracy for successful landing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Also, show accuracy of 50% in failures in lading outcomes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3181785-DE7C-9907-8F7D-34839849A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6938" y="1785938"/>
            <a:ext cx="4618673" cy="3541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515600" cy="4351338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Only four launching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High overall success in landing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 outcomes have a successful upward trend since 2013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 clear correlation between orbit and successful landing, same for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payload, booster version and success rate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sites on south of the US (Florida and California), nearest the Ecuador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sites have proximities with coastlines, railways, highways and a city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successful landing outcome rate is from KSC LC39A and worst from CCAFS SLC-40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predictive models perform the same with the unknow data, except for decision tree which could capture noise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the models show the same confusion matrix which has a 100% accuracy for successful landing outcomes and 50% for failure ones.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prove that phase one have a high successful rate to be recovered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Code for proximities 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E9E043E-4366-C94B-0E1E-7575DEB54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1258" y="2646587"/>
            <a:ext cx="8809483" cy="213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Code for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model accuracy for all built classification models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4F3C1B9-5D29-AC45-75B3-64B9DA5E1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086" y="2829931"/>
            <a:ext cx="9083827" cy="222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3560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collected by SpaceX API and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webscraping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Exploratory data analysis (EDA) with python and determine labels for training supervised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requested to the Space X API and then cleaned.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Also, it was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webscraped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Falcon 9 historical launch records from a Wikipedia page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836C4C0-273B-B1A4-4D31-B146729369C2}"/>
              </a:ext>
            </a:extLst>
          </p:cNvPr>
          <p:cNvSpPr txBox="1"/>
          <p:nvPr/>
        </p:nvSpPr>
        <p:spPr>
          <a:xfrm>
            <a:off x="3767038" y="3557333"/>
            <a:ext cx="1800000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/>
              <a:t>SpaceX API</a:t>
            </a:r>
            <a:endParaRPr lang="es-CL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76D22BB-0B80-3683-9326-FC6B2608C666}"/>
              </a:ext>
            </a:extLst>
          </p:cNvPr>
          <p:cNvSpPr txBox="1"/>
          <p:nvPr/>
        </p:nvSpPr>
        <p:spPr>
          <a:xfrm>
            <a:off x="3767038" y="4664591"/>
            <a:ext cx="1800000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 err="1"/>
              <a:t>Webscraping</a:t>
            </a:r>
            <a:endParaRPr lang="es-CL" dirty="0"/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45677E89-60D6-68C7-2CF5-8F1BAC6B27C6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6518564" y="4295628"/>
            <a:ext cx="95983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392B321-5428-57BD-3EE2-909E8A5A559F}"/>
              </a:ext>
            </a:extLst>
          </p:cNvPr>
          <p:cNvSpPr txBox="1"/>
          <p:nvPr/>
        </p:nvSpPr>
        <p:spPr>
          <a:xfrm>
            <a:off x="7478403" y="4110962"/>
            <a:ext cx="1800000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/>
              <a:t>Data</a:t>
            </a:r>
            <a:endParaRPr lang="es-CL" dirty="0"/>
          </a:p>
        </p:txBody>
      </p: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72CBEC8E-8ABE-21B9-8BE2-C6F6C25DE20D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5567038" y="4849257"/>
            <a:ext cx="95568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B31E69D7-5F9B-3636-CFE1-977506463748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5567038" y="3741999"/>
            <a:ext cx="95568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174EF294-6738-E8FF-2825-80F5E6F47536}"/>
              </a:ext>
            </a:extLst>
          </p:cNvPr>
          <p:cNvCxnSpPr>
            <a:cxnSpLocks/>
          </p:cNvCxnSpPr>
          <p:nvPr/>
        </p:nvCxnSpPr>
        <p:spPr>
          <a:xfrm flipH="1" flipV="1">
            <a:off x="6522720" y="3741999"/>
            <a:ext cx="4157" cy="110725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800225"/>
            <a:ext cx="3913822" cy="38053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requested to the Space X API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Follow the next link to see the code used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GitHub URL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SpaceX API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65BDC0D-3F3E-E278-CC25-4580F040326A}"/>
              </a:ext>
            </a:extLst>
          </p:cNvPr>
          <p:cNvSpPr txBox="1"/>
          <p:nvPr/>
        </p:nvSpPr>
        <p:spPr>
          <a:xfrm>
            <a:off x="8286372" y="1800225"/>
            <a:ext cx="1800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 err="1"/>
              <a:t>Request</a:t>
            </a:r>
            <a:r>
              <a:rPr lang="es-MX" dirty="0"/>
              <a:t> </a:t>
            </a:r>
            <a:r>
              <a:rPr lang="es-MX" dirty="0" err="1"/>
              <a:t>to</a:t>
            </a:r>
            <a:r>
              <a:rPr lang="es-MX" dirty="0"/>
              <a:t> SpaceX API</a:t>
            </a:r>
            <a:endParaRPr lang="es-CL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EEEFA7D-52CD-0555-F910-775297870B9D}"/>
              </a:ext>
            </a:extLst>
          </p:cNvPr>
          <p:cNvSpPr txBox="1"/>
          <p:nvPr/>
        </p:nvSpPr>
        <p:spPr>
          <a:xfrm>
            <a:off x="8286372" y="2652112"/>
            <a:ext cx="1800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/>
              <a:t>Response </a:t>
            </a:r>
            <a:r>
              <a:rPr lang="es-MX" dirty="0" err="1"/>
              <a:t>to</a:t>
            </a:r>
            <a:r>
              <a:rPr lang="es-MX" dirty="0"/>
              <a:t> </a:t>
            </a:r>
            <a:r>
              <a:rPr lang="es-MX" dirty="0" err="1"/>
              <a:t>dataframe</a:t>
            </a:r>
            <a:endParaRPr lang="es-CL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605A21C-58E8-12FA-7673-D168DD7E12CF}"/>
              </a:ext>
            </a:extLst>
          </p:cNvPr>
          <p:cNvSpPr txBox="1"/>
          <p:nvPr/>
        </p:nvSpPr>
        <p:spPr>
          <a:xfrm>
            <a:off x="8286372" y="3509974"/>
            <a:ext cx="1800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 err="1"/>
              <a:t>Extract</a:t>
            </a:r>
            <a:r>
              <a:rPr lang="es-MX" dirty="0"/>
              <a:t> variables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interest</a:t>
            </a:r>
            <a:endParaRPr lang="es-CL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C683F7B-41D1-A79E-3ED1-D474E53C314B}"/>
              </a:ext>
            </a:extLst>
          </p:cNvPr>
          <p:cNvSpPr txBox="1"/>
          <p:nvPr/>
        </p:nvSpPr>
        <p:spPr>
          <a:xfrm>
            <a:off x="8286372" y="4370111"/>
            <a:ext cx="1800000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-MX" dirty="0" err="1"/>
              <a:t>Filter</a:t>
            </a:r>
            <a:r>
              <a:rPr lang="es-MX" dirty="0"/>
              <a:t> </a:t>
            </a:r>
            <a:r>
              <a:rPr lang="es-MX" dirty="0" err="1"/>
              <a:t>dataframe</a:t>
            </a:r>
            <a:endParaRPr lang="es-CL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3E5AF78-5DE1-6BEC-1687-FA9ECC4045B9}"/>
              </a:ext>
            </a:extLst>
          </p:cNvPr>
          <p:cNvSpPr txBox="1"/>
          <p:nvPr/>
        </p:nvSpPr>
        <p:spPr>
          <a:xfrm>
            <a:off x="8286372" y="4959224"/>
            <a:ext cx="1800000" cy="92333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 err="1"/>
              <a:t>Resulting</a:t>
            </a:r>
            <a:r>
              <a:rPr lang="es-MX" dirty="0"/>
              <a:t> </a:t>
            </a:r>
            <a:r>
              <a:rPr lang="es-MX" dirty="0" err="1"/>
              <a:t>dataframe</a:t>
            </a:r>
            <a:r>
              <a:rPr lang="es-MX" dirty="0"/>
              <a:t> </a:t>
            </a:r>
            <a:r>
              <a:rPr lang="es-MX" dirty="0" err="1"/>
              <a:t>with</a:t>
            </a:r>
            <a:r>
              <a:rPr lang="es-MX" dirty="0"/>
              <a:t> Falcon 9 </a:t>
            </a:r>
            <a:r>
              <a:rPr lang="es-MX" dirty="0" err="1"/>
              <a:t>records</a:t>
            </a:r>
            <a:endParaRPr lang="es-CL" dirty="0"/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BDA75271-9A87-2749-8D3F-3EBDA6E1034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9186372" y="2446556"/>
            <a:ext cx="0" cy="2055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6A479464-C4E4-3B11-8B84-E0213D59F410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9186372" y="3298443"/>
            <a:ext cx="0" cy="2115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9EAEF5AC-012A-316F-C456-94E43AEBF35E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9186372" y="4156305"/>
            <a:ext cx="0" cy="2138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0E140E15-3596-D3BA-DD27-CCBD5F87A71D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9186372" y="4739443"/>
            <a:ext cx="0" cy="2197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800225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webscraped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Falcon 9 historical launch records from a Wikipedia page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Follow the next link to see the code used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4136749-F5FE-7019-1DC2-9DED0D541491}"/>
              </a:ext>
            </a:extLst>
          </p:cNvPr>
          <p:cNvSpPr txBox="1"/>
          <p:nvPr/>
        </p:nvSpPr>
        <p:spPr>
          <a:xfrm>
            <a:off x="8286372" y="1390099"/>
            <a:ext cx="1800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 err="1"/>
              <a:t>Request</a:t>
            </a:r>
            <a:r>
              <a:rPr lang="es-MX" dirty="0"/>
              <a:t> Wikipedia</a:t>
            </a:r>
            <a:endParaRPr lang="es-CL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130D7CC-777B-5402-640C-0AB356BAA5A9}"/>
              </a:ext>
            </a:extLst>
          </p:cNvPr>
          <p:cNvSpPr txBox="1"/>
          <p:nvPr/>
        </p:nvSpPr>
        <p:spPr>
          <a:xfrm>
            <a:off x="8286372" y="2319943"/>
            <a:ext cx="1800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 err="1"/>
              <a:t>BeautifulSoup</a:t>
            </a:r>
            <a:r>
              <a:rPr lang="es-MX" dirty="0"/>
              <a:t> </a:t>
            </a:r>
            <a:r>
              <a:rPr lang="es-MX" dirty="0" err="1"/>
              <a:t>on</a:t>
            </a:r>
            <a:r>
              <a:rPr lang="es-MX" dirty="0"/>
              <a:t> Response </a:t>
            </a:r>
            <a:endParaRPr lang="es-CL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1A17633-026A-2DBD-B3BE-C27530D0CFD5}"/>
              </a:ext>
            </a:extLst>
          </p:cNvPr>
          <p:cNvSpPr txBox="1"/>
          <p:nvPr/>
        </p:nvSpPr>
        <p:spPr>
          <a:xfrm>
            <a:off x="8286372" y="3249787"/>
            <a:ext cx="1800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 err="1"/>
              <a:t>Extract</a:t>
            </a:r>
            <a:r>
              <a:rPr lang="es-MX" dirty="0"/>
              <a:t> variables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interest</a:t>
            </a:r>
            <a:endParaRPr lang="es-CL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F71E827-60C6-4265-C5C7-4E618D742FC8}"/>
              </a:ext>
            </a:extLst>
          </p:cNvPr>
          <p:cNvSpPr txBox="1"/>
          <p:nvPr/>
        </p:nvSpPr>
        <p:spPr>
          <a:xfrm>
            <a:off x="8286372" y="4179631"/>
            <a:ext cx="1800000" cy="120032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-MX" dirty="0" err="1"/>
              <a:t>Create</a:t>
            </a:r>
            <a:r>
              <a:rPr lang="es-MX" dirty="0"/>
              <a:t> </a:t>
            </a:r>
            <a:r>
              <a:rPr lang="es-MX" dirty="0" err="1"/>
              <a:t>dataframe</a:t>
            </a:r>
            <a:r>
              <a:rPr lang="es-MX" dirty="0"/>
              <a:t> </a:t>
            </a:r>
            <a:r>
              <a:rPr lang="es-MX" dirty="0" err="1"/>
              <a:t>by</a:t>
            </a:r>
            <a:r>
              <a:rPr lang="es-MX" dirty="0"/>
              <a:t> </a:t>
            </a:r>
            <a:r>
              <a:rPr lang="es-MX" dirty="0" err="1"/>
              <a:t>parsing</a:t>
            </a:r>
            <a:r>
              <a:rPr lang="es-MX" dirty="0"/>
              <a:t> HTML tables</a:t>
            </a:r>
            <a:endParaRPr lang="es-CL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F185D47-7DF1-4651-532B-03E77CA1B452}"/>
              </a:ext>
            </a:extLst>
          </p:cNvPr>
          <p:cNvSpPr txBox="1"/>
          <p:nvPr/>
        </p:nvSpPr>
        <p:spPr>
          <a:xfrm>
            <a:off x="8286372" y="5663473"/>
            <a:ext cx="1800000" cy="92333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dirty="0" err="1"/>
              <a:t>Resulting</a:t>
            </a:r>
            <a:r>
              <a:rPr lang="es-MX" dirty="0"/>
              <a:t> </a:t>
            </a:r>
            <a:r>
              <a:rPr lang="es-MX" dirty="0" err="1"/>
              <a:t>dataframe</a:t>
            </a:r>
            <a:r>
              <a:rPr lang="es-MX" dirty="0"/>
              <a:t> </a:t>
            </a:r>
            <a:r>
              <a:rPr lang="es-MX" dirty="0" err="1"/>
              <a:t>with</a:t>
            </a:r>
            <a:r>
              <a:rPr lang="es-MX" dirty="0"/>
              <a:t> Falcon 9 </a:t>
            </a:r>
            <a:r>
              <a:rPr lang="es-MX" dirty="0" err="1"/>
              <a:t>records</a:t>
            </a:r>
            <a:endParaRPr lang="es-CL" dirty="0"/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4981227F-4E46-27A5-AC96-7500DC5F35D5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9186372" y="2036430"/>
            <a:ext cx="0" cy="2835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EA444EAF-C0B4-4D13-26A1-FAEF1047CC12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9186372" y="2966274"/>
            <a:ext cx="0" cy="2835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0881B03B-0367-0AB4-C490-BAEC0774BCEE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9186372" y="3896118"/>
            <a:ext cx="0" cy="2835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83D1A114-71E7-7E1B-5524-B1E799483659}"/>
              </a:ext>
            </a:extLst>
          </p:cNvPr>
          <p:cNvCxnSpPr>
            <a:cxnSpLocks/>
            <a:stCxn id="10" idx="2"/>
            <a:endCxn id="12" idx="0"/>
          </p:cNvCxnSpPr>
          <p:nvPr/>
        </p:nvCxnSpPr>
        <p:spPr>
          <a:xfrm>
            <a:off x="9186372" y="5379960"/>
            <a:ext cx="0" cy="2835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1146</TotalTime>
  <Words>1375</Words>
  <Application>Microsoft Office PowerPoint</Application>
  <PresentationFormat>Panorámica</PresentationFormat>
  <Paragraphs>237</Paragraphs>
  <Slides>48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48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Inés Prado</cp:lastModifiedBy>
  <cp:revision>233</cp:revision>
  <dcterms:created xsi:type="dcterms:W3CDTF">2021-04-29T18:58:34Z</dcterms:created>
  <dcterms:modified xsi:type="dcterms:W3CDTF">2022-07-29T22:22:38Z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